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79" r:id="rId3"/>
    <p:sldId id="266" r:id="rId4"/>
    <p:sldId id="267" r:id="rId5"/>
    <p:sldId id="284" r:id="rId6"/>
    <p:sldId id="285" r:id="rId7"/>
    <p:sldId id="281" r:id="rId8"/>
    <p:sldId id="282" r:id="rId9"/>
    <p:sldId id="283" r:id="rId10"/>
    <p:sldId id="27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58" y="6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2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1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8899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7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0755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67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87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94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62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2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9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9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1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87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3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637AF-277D-47FF-9CE7-0250329B2EA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E53E9D-5409-4F41-B767-F83B0427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5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097008" cy="1646302"/>
          </a:xfrm>
        </p:spPr>
        <p:txBody>
          <a:bodyPr/>
          <a:lstStyle/>
          <a:p>
            <a:pPr algn="ctr"/>
            <a:r>
              <a:rPr lang="en-US" dirty="0" smtClean="0"/>
              <a:t>FY 2021 and FY 2022 Budget Update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20, 2021</a:t>
            </a:r>
          </a:p>
          <a:p>
            <a:r>
              <a:rPr lang="en-US" dirty="0" smtClean="0"/>
              <a:t>Campus Forum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624499" y="189331"/>
            <a:ext cx="3927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THESE ARE BROAD GROSS ESTIMATES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34884" y="6372045"/>
            <a:ext cx="587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Does not include HEERF funds – COVID Mitigation Funds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72" y="558663"/>
            <a:ext cx="6679997" cy="5070848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5946476" y="5119457"/>
            <a:ext cx="1794294" cy="58754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37089" y="2165209"/>
            <a:ext cx="51379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FF0000"/>
                </a:solidFill>
              </a:rPr>
              <a:t>(Includes an infusion due to payment of student obligations) </a:t>
            </a:r>
            <a:endParaRPr lang="en-US" sz="1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1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231" y="524359"/>
            <a:ext cx="6386132" cy="6060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07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279" y="799382"/>
            <a:ext cx="5977377" cy="5216106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6372044" y="5825706"/>
            <a:ext cx="1702280" cy="28754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1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52423" y="776378"/>
            <a:ext cx="657622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FY 2022 – INITIAL BUDGET ASSUMPTIONS</a:t>
            </a:r>
          </a:p>
          <a:p>
            <a:r>
              <a:rPr lang="en-US" sz="1600" i="1" dirty="0" smtClean="0"/>
              <a:t>Unofficial 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52423" y="2185359"/>
            <a:ext cx="775090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University of Hawaii absorbed a 10% general fund reduction.</a:t>
            </a:r>
          </a:p>
          <a:p>
            <a:endParaRPr lang="en-US" dirty="0"/>
          </a:p>
          <a:p>
            <a:r>
              <a:rPr lang="en-US" dirty="0" smtClean="0"/>
              <a:t>Assuming UH prorates 9% general fund reduction to UHMC ($1,619,772).</a:t>
            </a:r>
          </a:p>
          <a:p>
            <a:endParaRPr lang="en-US" dirty="0"/>
          </a:p>
          <a:p>
            <a:r>
              <a:rPr lang="en-US" dirty="0" smtClean="0"/>
              <a:t>Assuming 3% enrollment decline ($172,000).</a:t>
            </a:r>
          </a:p>
          <a:p>
            <a:endParaRPr lang="en-US" dirty="0"/>
          </a:p>
          <a:p>
            <a:r>
              <a:rPr lang="en-US" dirty="0" smtClean="0"/>
              <a:t>FY 2021 stringent expenditure plan applied to FY 2022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52423" y="34620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6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2021 Across the Board Reductions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77334" y="1827034"/>
            <a:ext cx="8596668" cy="3880773"/>
          </a:xfrm>
        </p:spPr>
        <p:txBody>
          <a:bodyPr/>
          <a:lstStyle/>
          <a:p>
            <a:r>
              <a:rPr lang="en-US" dirty="0" smtClean="0"/>
              <a:t>Lecturer reduction 25%. </a:t>
            </a:r>
          </a:p>
          <a:p>
            <a:r>
              <a:rPr lang="en-US" dirty="0" smtClean="0"/>
              <a:t>Overtime Overload 75%</a:t>
            </a:r>
          </a:p>
          <a:p>
            <a:r>
              <a:rPr lang="en-US" dirty="0" smtClean="0"/>
              <a:t>Casuals 75%</a:t>
            </a:r>
          </a:p>
          <a:p>
            <a:r>
              <a:rPr lang="en-US" dirty="0" smtClean="0"/>
              <a:t>Student Help 25%</a:t>
            </a:r>
          </a:p>
          <a:p>
            <a:r>
              <a:rPr lang="en-US" dirty="0" smtClean="0"/>
              <a:t>Travel 100%</a:t>
            </a:r>
          </a:p>
          <a:p>
            <a:r>
              <a:rPr lang="en-US" dirty="0" smtClean="0"/>
              <a:t>Utilities 20%.  </a:t>
            </a:r>
          </a:p>
          <a:p>
            <a:r>
              <a:rPr lang="en-US" dirty="0" smtClean="0"/>
              <a:t>Other expenses 25%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76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2022 Operational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Utility Costs: Foodservice will reopen, Maui Food Innovation Center will open and campus will have increased on-campus presence.</a:t>
            </a:r>
          </a:p>
          <a:p>
            <a:r>
              <a:rPr lang="en-US" dirty="0" smtClean="0"/>
              <a:t>Inter-island travel</a:t>
            </a:r>
          </a:p>
          <a:p>
            <a:r>
              <a:rPr lang="en-US" dirty="0" smtClean="0"/>
              <a:t>Sign language interpreters - $400K</a:t>
            </a:r>
          </a:p>
          <a:p>
            <a:r>
              <a:rPr lang="en-US" dirty="0" smtClean="0"/>
              <a:t>Lecturer Reductions were not realistic.  Restored credit lecturer budget 230K and apprenticeship lecturer budget 100K.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5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Vacant Positions – Funded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968" y="1666008"/>
            <a:ext cx="8596668" cy="3880773"/>
          </a:xfrm>
        </p:spPr>
        <p:txBody>
          <a:bodyPr/>
          <a:lstStyle/>
          <a:p>
            <a:r>
              <a:rPr lang="en-US" dirty="0" smtClean="0"/>
              <a:t>Janitor III – H. Beers</a:t>
            </a:r>
          </a:p>
          <a:p>
            <a:r>
              <a:rPr lang="en-US" dirty="0" smtClean="0"/>
              <a:t>Title IX Coordinator – D. Brown</a:t>
            </a:r>
          </a:p>
          <a:p>
            <a:r>
              <a:rPr lang="en-US" dirty="0" smtClean="0"/>
              <a:t>Building Maintenance Worker – Z. </a:t>
            </a:r>
            <a:r>
              <a:rPr lang="en-US" dirty="0" err="1" smtClean="0"/>
              <a:t>Siliato</a:t>
            </a:r>
            <a:endParaRPr lang="en-US" dirty="0" smtClean="0"/>
          </a:p>
          <a:p>
            <a:r>
              <a:rPr lang="en-US" dirty="0" smtClean="0"/>
              <a:t>Molokai Academic Specialist – C. Lima</a:t>
            </a:r>
          </a:p>
          <a:p>
            <a:r>
              <a:rPr lang="en-US" dirty="0" smtClean="0"/>
              <a:t>Enrollment Management Specialist – NEW</a:t>
            </a:r>
          </a:p>
          <a:p>
            <a:r>
              <a:rPr lang="en-US" dirty="0" smtClean="0"/>
              <a:t>Recruiter – NEW</a:t>
            </a:r>
          </a:p>
          <a:p>
            <a:r>
              <a:rPr lang="en-US" dirty="0" smtClean="0"/>
              <a:t>Institutional Researcher – J. </a:t>
            </a:r>
            <a:r>
              <a:rPr lang="en-US" dirty="0" err="1" smtClean="0"/>
              <a:t>Pezolli</a:t>
            </a:r>
            <a:endParaRPr lang="en-US" dirty="0" smtClean="0"/>
          </a:p>
          <a:p>
            <a:r>
              <a:rPr lang="en-US" dirty="0" smtClean="0"/>
              <a:t>OM Mailroom  – I. </a:t>
            </a:r>
            <a:r>
              <a:rPr lang="en-US" dirty="0" err="1" smtClean="0"/>
              <a:t>Latu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4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3630"/>
          </a:xfrm>
        </p:spPr>
        <p:txBody>
          <a:bodyPr/>
          <a:lstStyle/>
          <a:p>
            <a:r>
              <a:rPr lang="en-US" dirty="0" smtClean="0"/>
              <a:t>Vacant Positions – Unfunded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Faculty Accounting – D. Meyer</a:t>
            </a:r>
          </a:p>
          <a:p>
            <a:r>
              <a:rPr lang="en-US" dirty="0" smtClean="0"/>
              <a:t>Faculty Culinary – C. </a:t>
            </a:r>
            <a:r>
              <a:rPr lang="en-US" dirty="0" err="1" smtClean="0"/>
              <a:t>Speere</a:t>
            </a:r>
            <a:endParaRPr lang="en-US" dirty="0" smtClean="0"/>
          </a:p>
          <a:p>
            <a:r>
              <a:rPr lang="en-US" dirty="0" smtClean="0"/>
              <a:t>Faculty Lahaina Ed – M. </a:t>
            </a:r>
            <a:r>
              <a:rPr lang="en-US" dirty="0" err="1" smtClean="0"/>
              <a:t>Wukelic</a:t>
            </a:r>
            <a:endParaRPr lang="en-US" dirty="0" smtClean="0"/>
          </a:p>
          <a:p>
            <a:r>
              <a:rPr lang="en-US" dirty="0" smtClean="0"/>
              <a:t>Faculty Business – D. Grooms</a:t>
            </a:r>
          </a:p>
          <a:p>
            <a:r>
              <a:rPr lang="en-US" dirty="0" smtClean="0"/>
              <a:t>Faculty AH – D. Cohen</a:t>
            </a:r>
          </a:p>
          <a:p>
            <a:r>
              <a:rPr lang="en-US" dirty="0" smtClean="0"/>
              <a:t>Faculty </a:t>
            </a:r>
            <a:r>
              <a:rPr lang="en-US" dirty="0" err="1" smtClean="0"/>
              <a:t>Haw’n</a:t>
            </a:r>
            <a:r>
              <a:rPr lang="en-US" dirty="0" smtClean="0"/>
              <a:t> </a:t>
            </a:r>
            <a:r>
              <a:rPr lang="en-US" dirty="0" err="1" smtClean="0"/>
              <a:t>Std</a:t>
            </a:r>
            <a:r>
              <a:rPr lang="en-US" dirty="0" smtClean="0"/>
              <a:t> – K. Raymond</a:t>
            </a:r>
          </a:p>
          <a:p>
            <a:r>
              <a:rPr lang="en-US" dirty="0" smtClean="0"/>
              <a:t>Faculty ETRO – M. Hoffman</a:t>
            </a:r>
          </a:p>
          <a:p>
            <a:r>
              <a:rPr lang="en-US" dirty="0" smtClean="0"/>
              <a:t>Faculty </a:t>
            </a:r>
            <a:r>
              <a:rPr lang="en-US" dirty="0" err="1" smtClean="0"/>
              <a:t>Haw’n</a:t>
            </a:r>
            <a:r>
              <a:rPr lang="en-US" dirty="0" smtClean="0"/>
              <a:t> Stud – P. </a:t>
            </a:r>
            <a:r>
              <a:rPr lang="en-US" dirty="0" err="1" smtClean="0"/>
              <a:t>Kai’anui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89970" y="2160590"/>
            <a:ext cx="3939011" cy="1479758"/>
          </a:xfrm>
        </p:spPr>
        <p:txBody>
          <a:bodyPr/>
          <a:lstStyle/>
          <a:p>
            <a:r>
              <a:rPr lang="en-US" dirty="0" smtClean="0"/>
              <a:t>Office </a:t>
            </a:r>
            <a:r>
              <a:rPr lang="en-US" dirty="0" err="1" smtClean="0"/>
              <a:t>Ass’t</a:t>
            </a:r>
            <a:r>
              <a:rPr lang="en-US" dirty="0" smtClean="0"/>
              <a:t> – L. Kimura</a:t>
            </a:r>
          </a:p>
          <a:p>
            <a:r>
              <a:rPr lang="en-US" dirty="0" smtClean="0"/>
              <a:t>Faculty – N. van der Lee</a:t>
            </a:r>
          </a:p>
          <a:p>
            <a:r>
              <a:rPr lang="en-US" dirty="0" smtClean="0"/>
              <a:t>Faculty – K. Phelps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98430" y="1643251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Instruction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15927" y="1676237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ELWD</a:t>
            </a:r>
            <a:endParaRPr lang="en-US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089969" y="4152735"/>
            <a:ext cx="3939011" cy="147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OM Maintenance – K. </a:t>
            </a:r>
            <a:r>
              <a:rPr lang="en-US" dirty="0" err="1" smtClean="0"/>
              <a:t>Quinabo</a:t>
            </a:r>
            <a:endParaRPr lang="en-US" dirty="0" smtClean="0"/>
          </a:p>
          <a:p>
            <a:r>
              <a:rPr lang="en-US" dirty="0" smtClean="0"/>
              <a:t>Bus </a:t>
            </a:r>
            <a:r>
              <a:rPr lang="en-US" dirty="0" err="1" smtClean="0"/>
              <a:t>Ofc</a:t>
            </a:r>
            <a:r>
              <a:rPr lang="en-US" dirty="0" smtClean="0"/>
              <a:t> – P. Lau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18592" y="3711875"/>
            <a:ext cx="2601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Administrative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0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Vacant Positions - Unfunded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950671"/>
          </a:xfrm>
        </p:spPr>
        <p:txBody>
          <a:bodyPr/>
          <a:lstStyle/>
          <a:p>
            <a:r>
              <a:rPr lang="en-US" dirty="0" smtClean="0"/>
              <a:t>Fin Aid Specialist – T. </a:t>
            </a:r>
            <a:r>
              <a:rPr lang="en-US" dirty="0" err="1" smtClean="0"/>
              <a:t>Aveiro</a:t>
            </a:r>
            <a:endParaRPr lang="en-US" dirty="0" smtClean="0"/>
          </a:p>
          <a:p>
            <a:r>
              <a:rPr lang="en-US" dirty="0" smtClean="0"/>
              <a:t>Counselor – S. </a:t>
            </a:r>
            <a:r>
              <a:rPr lang="en-US" dirty="0" err="1" smtClean="0"/>
              <a:t>Hedani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1082943"/>
          </a:xfrm>
        </p:spPr>
        <p:txBody>
          <a:bodyPr/>
          <a:lstStyle/>
          <a:p>
            <a:r>
              <a:rPr lang="en-US" dirty="0" smtClean="0"/>
              <a:t>Vice Chancellor – J. McKee</a:t>
            </a:r>
          </a:p>
          <a:p>
            <a:r>
              <a:rPr lang="en-US" dirty="0" smtClean="0"/>
              <a:t>Dir of IT – M. Albert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333" y="4124537"/>
            <a:ext cx="4184035" cy="950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Media Specialist – R. </a:t>
            </a:r>
            <a:r>
              <a:rPr lang="en-US" dirty="0" err="1" smtClean="0"/>
              <a:t>Dela</a:t>
            </a:r>
            <a:r>
              <a:rPr lang="en-US" dirty="0" smtClean="0"/>
              <a:t> Cruz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8430" y="1643251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Affairs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09404" y="1643251"/>
            <a:ext cx="1702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98430" y="3604323"/>
            <a:ext cx="15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Media Center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flipH="1">
            <a:off x="454323" y="5068337"/>
            <a:ext cx="9983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This does not include the 28 positions that were swept during the 2020 Legislative session.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40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1643</TotalTime>
  <Words>364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FY 2021 and FY 2022 Budget Update</vt:lpstr>
      <vt:lpstr>PowerPoint Presentation</vt:lpstr>
      <vt:lpstr>PowerPoint Presentation</vt:lpstr>
      <vt:lpstr>PowerPoint Presentation</vt:lpstr>
      <vt:lpstr>FY 2021 Across the Board Reductions</vt:lpstr>
      <vt:lpstr>FY 2022 Operational Changes</vt:lpstr>
      <vt:lpstr>Vacant Positions – Funded</vt:lpstr>
      <vt:lpstr>Vacant Positions – Unfunded</vt:lpstr>
      <vt:lpstr>Vacant Positions - Unfunded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davidt</dc:creator>
  <cp:lastModifiedBy>davidt</cp:lastModifiedBy>
  <cp:revision>118</cp:revision>
  <cp:lastPrinted>2021-07-19T23:35:31Z</cp:lastPrinted>
  <dcterms:created xsi:type="dcterms:W3CDTF">2020-04-29T18:34:03Z</dcterms:created>
  <dcterms:modified xsi:type="dcterms:W3CDTF">2021-07-20T02:27:35Z</dcterms:modified>
</cp:coreProperties>
</file>